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1"/>
  </p:sldMasterIdLst>
  <p:notesMasterIdLst>
    <p:notesMasterId r:id="rId17"/>
  </p:notesMasterIdLst>
  <p:handoutMasterIdLst>
    <p:handoutMasterId r:id="rId18"/>
  </p:handoutMasterIdLst>
  <p:sldIdLst>
    <p:sldId id="1375" r:id="rId2"/>
    <p:sldId id="1484" r:id="rId3"/>
    <p:sldId id="1490" r:id="rId4"/>
    <p:sldId id="1445" r:id="rId5"/>
    <p:sldId id="1471" r:id="rId6"/>
    <p:sldId id="1494" r:id="rId7"/>
    <p:sldId id="1486" r:id="rId8"/>
    <p:sldId id="1489" r:id="rId9"/>
    <p:sldId id="1488" r:id="rId10"/>
    <p:sldId id="1492" r:id="rId11"/>
    <p:sldId id="1493" r:id="rId12"/>
    <p:sldId id="1485" r:id="rId13"/>
    <p:sldId id="1491" r:id="rId14"/>
    <p:sldId id="1473" r:id="rId15"/>
    <p:sldId id="1438" r:id="rId16"/>
  </p:sldIdLst>
  <p:sldSz cx="9144000" cy="5143500" type="screen16x9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637"/>
    <a:srgbClr val="EAD6B8"/>
    <a:srgbClr val="4D4634"/>
    <a:srgbClr val="5F7D95"/>
    <a:srgbClr val="4C4022"/>
    <a:srgbClr val="585033"/>
    <a:srgbClr val="1F497D"/>
    <a:srgbClr val="5A5534"/>
    <a:srgbClr val="00FF00"/>
    <a:srgbClr val="464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6340" autoAdjust="0"/>
  </p:normalViewPr>
  <p:slideViewPr>
    <p:cSldViewPr>
      <p:cViewPr varScale="1">
        <p:scale>
          <a:sx n="145" d="100"/>
          <a:sy n="145" d="100"/>
        </p:scale>
        <p:origin x="666" y="11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30193B5-DD22-4DA4-8877-64F87E03A48B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0715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/>
              <a:t>Зразок тексту</a:t>
            </a:r>
          </a:p>
          <a:p>
            <a:pPr lvl="1"/>
            <a:r>
              <a:rPr lang="uk-UA" noProof="0"/>
              <a:t>Другий рівень</a:t>
            </a:r>
          </a:p>
          <a:p>
            <a:pPr lvl="2"/>
            <a:r>
              <a:rPr lang="uk-UA" noProof="0"/>
              <a:t>Третій рівень</a:t>
            </a:r>
          </a:p>
          <a:p>
            <a:pPr lvl="3"/>
            <a:r>
              <a:rPr lang="uk-UA" noProof="0"/>
              <a:t>Четвертий рівень</a:t>
            </a:r>
          </a:p>
          <a:p>
            <a:pPr lvl="4"/>
            <a:r>
              <a:rPr lang="uk-UA" noProof="0"/>
              <a:t>П'ятий рівень</a:t>
            </a:r>
            <a:endParaRPr lang="ru-RU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0FD75DC-D5F3-4DF3-9E95-3B8AE2680858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220787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4292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3DD29-CD8C-7204-3EB8-A2726E64B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8910BDC-910E-F0EA-BC04-B199592804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4B67394-3A79-14C2-4B43-829706D93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59E4D8-466D-B94A-DE5C-EE00B00CD5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AE88C0-9770-60D2-7AB9-FECE91E68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1177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3DD29-CD8C-7204-3EB8-A2726E64B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8910BDC-910E-F0EA-BC04-B199592804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4B67394-3A79-14C2-4B43-829706D93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59E4D8-466D-B94A-DE5C-EE00B00CD5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AE88C0-9770-60D2-7AB9-FECE91E68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3315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3DD29-CD8C-7204-3EB8-A2726E64B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8910BDC-910E-F0EA-BC04-B199592804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4B67394-3A79-14C2-4B43-829706D93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59E4D8-466D-B94A-DE5C-EE00B00CD5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AE88C0-9770-60D2-7AB9-FECE91E68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5915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3DD29-CD8C-7204-3EB8-A2726E64B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8910BDC-910E-F0EA-BC04-B199592804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4B67394-3A79-14C2-4B43-829706D93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59E4D8-466D-B94A-DE5C-EE00B00CD5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AE88C0-9770-60D2-7AB9-FECE91E68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5877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36966-F2FB-CE58-76E6-61F6EA994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C17BDF7-0F8D-29AE-1758-95F926A125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FAD599B-4EAC-16A8-D146-E6AFA34866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413F0D-85F7-51EA-AD0A-BC50C8AA9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FF7B44-AEC8-D140-6DBB-D54B1DFDBB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927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5962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5022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652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3DD29-CD8C-7204-3EB8-A2726E64B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8910BDC-910E-F0EA-BC04-B199592804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4B67394-3A79-14C2-4B43-829706D93D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59E4D8-466D-B94A-DE5C-EE00B00CD5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AE88C0-9770-60D2-7AB9-FECE91E68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910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5022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36966-F2FB-CE58-76E6-61F6EA994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C17BDF7-0F8D-29AE-1758-95F926A125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FAD599B-4EAC-16A8-D146-E6AFA34866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413F0D-85F7-51EA-AD0A-BC50C8AA9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FF7B44-AEC8-D140-6DBB-D54B1DFDBB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2317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36966-F2FB-CE58-76E6-61F6EA994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C17BDF7-0F8D-29AE-1758-95F926A125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FAD599B-4EAC-16A8-D146-E6AFA34866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413F0D-85F7-51EA-AD0A-BC50C8AA9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FF7B44-AEC8-D140-6DBB-D54B1DFDBB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1199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36966-F2FB-CE58-76E6-61F6EA994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C17BDF7-0F8D-29AE-1758-95F926A125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FAD599B-4EAC-16A8-D146-E6AFA34866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413F0D-85F7-51EA-AD0A-BC50C8AA9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FF7B44-AEC8-D140-6DBB-D54B1DFDBB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FD75DC-D5F3-4DF3-9E95-3B8AE2680858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47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BBF87-1B8A-4DDD-AC6E-7049110CB8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93680-BC3B-4780-A0B6-5A0DCEC493C6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7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04457-23D9-42F9-99EA-9ED2F017375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0FFB2-B434-4804-8409-CC9D25B476DB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91142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04457-23D9-42F9-99EA-9ED2F017375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0FFB2-B434-4804-8409-CC9D25B476DB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161281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04457-23D9-42F9-99EA-9ED2F017375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0FFB2-B434-4804-8409-CC9D25B476DB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0947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04457-23D9-42F9-99EA-9ED2F017375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0FFB2-B434-4804-8409-CC9D25B476DB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1251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F04457-23D9-42F9-99EA-9ED2F017375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0FFB2-B434-4804-8409-CC9D25B476DB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552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483D49-B1F0-4911-9588-219B63161DD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B1378-314A-4D60-90DA-C035D97F6D56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63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74088-B42E-4264-AF0F-745FB783D6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6A11B-033B-49C3-9ACC-3E32103396C2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1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126B4D-8459-41FB-AFB0-7E7FBCEF7E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24BA1-CDAD-4573-9927-C73D142A56F7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4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D06BE-8F4C-41E5-A927-533F23EA29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93A35-0BBA-4FEB-8C93-493FAE74E11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6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7C6B17-5AFB-4149-A970-E0B206555E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A0350-968E-4E33-AAC9-F2FA1AEB73F2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42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90819-6FE1-4AAC-A86B-D14D6812BCB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F2EDE-AB10-4EB8-8A56-4AA3CAFDB028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41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3FE2AB-3AF1-4466-8B30-E6F0E56CDD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19ABE-9D13-4375-BA25-212200F87E5A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7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171CAA-36E7-4207-80AA-30230E5CC0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AC777-6919-4F7B-98A1-F89F12E05718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9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3C3CAB-A628-4B74-A878-5CF8C3A746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A1792-F1CB-4824-AC8A-329E515F866B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7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BCCD14-95E8-4CEE-BE24-2495BFD758C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8FCAA-17BB-4238-8D88-B6F034902A98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5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F04457-23D9-42F9-99EA-9ED2F017375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660FFB2-B434-4804-8409-CC9D25B476DB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‹№›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54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338" y="1563638"/>
            <a:ext cx="8049142" cy="1800200"/>
          </a:xfrm>
        </p:spPr>
        <p:txBody>
          <a:bodyPr anchor="ctr">
            <a:normAutofit/>
          </a:bodyPr>
          <a:lstStyle/>
          <a:p>
            <a:pPr algn="ctr"/>
            <a:r>
              <a:rPr kumimoji="0" lang="uk-UA" sz="2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j-cs"/>
              </a:rPr>
              <a:t>Порядок вільного вибору освітніх компонентів та формування</a:t>
            </a:r>
            <a:r>
              <a:rPr kumimoji="0" lang="uk-UA" sz="2200" b="1" i="0" u="none" strike="noStrike" kern="1200" cap="all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j-cs"/>
              </a:rPr>
              <a:t> </a:t>
            </a:r>
            <a:r>
              <a:rPr lang="uk-UA" sz="2200" b="1" cap="all" dirty="0">
                <a:solidFill>
                  <a:schemeClr val="accent1">
                    <a:lumMod val="60000"/>
                    <a:lumOff val="40000"/>
                  </a:schemeClr>
                </a:solidFill>
                <a:latin typeface="UAF Sans OnBoard Stencil" pitchFamily="2" charset="-52"/>
                <a:ea typeface="UAF Sans OnBoard Stencil" pitchFamily="2" charset="-52"/>
              </a:rPr>
              <a:t>індивідуального навчального плану</a:t>
            </a:r>
            <a:r>
              <a:rPr kumimoji="0" lang="uk-UA" sz="2200" b="1" i="0" u="none" strike="noStrike" kern="1200" cap="all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j-cs"/>
              </a:rPr>
              <a:t> </a:t>
            </a:r>
            <a:r>
              <a:rPr kumimoji="0" lang="uk-UA" sz="2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j-cs"/>
              </a:rPr>
              <a:t>курсантами 1-курсу</a:t>
            </a:r>
            <a:r>
              <a:rPr kumimoji="0" lang="uk-UA" sz="2200" b="1" i="0" u="none" strike="noStrike" kern="1200" cap="all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j-cs"/>
              </a:rPr>
              <a:t> навчально-наукового інституту фізичної культури та спортивно-оздоровчих технологій</a:t>
            </a:r>
            <a:endParaRPr kumimoji="0" lang="uk-UA" sz="2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AF Sans OnBoard Stencil" pitchFamily="2" charset="-52"/>
              <a:ea typeface="UAF Sans OnBoard Stencil" pitchFamily="2" charset="-52"/>
              <a:cs typeface="+mj-cs"/>
            </a:endParaRPr>
          </a:p>
        </p:txBody>
      </p:sp>
      <p:sp>
        <p:nvSpPr>
          <p:cNvPr id="4" name="Прямоугольник 5">
            <a:extLst>
              <a:ext uri="{FF2B5EF4-FFF2-40B4-BE49-F238E27FC236}">
                <a16:creationId xmlns:a16="http://schemas.microsoft.com/office/drawing/2014/main" id="{348DC3C6-EAC0-C63D-1B8C-869E686A7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299798"/>
            <a:ext cx="77048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defTabSz="457200"/>
            <a:r>
              <a:rPr lang="uk-UA" altLang="uk-UA" sz="1600" b="1" dirty="0">
                <a:solidFill>
                  <a:schemeClr val="bg1"/>
                </a:solidFill>
                <a:latin typeface="UAF Sans SemiBold" pitchFamily="2" charset="-52"/>
                <a:ea typeface="UAF Sans SemiBold" pitchFamily="2" charset="-52"/>
              </a:rPr>
              <a:t>Національний університет оборони України </a:t>
            </a:r>
          </a:p>
          <a:p>
            <a:pPr algn="ctr" defTabSz="457200"/>
            <a:r>
              <a:rPr lang="uk-UA" altLang="uk-UA" sz="1600" b="1" dirty="0">
                <a:solidFill>
                  <a:schemeClr val="bg1"/>
                </a:solidFill>
                <a:latin typeface="UAF Sans SemiBold" pitchFamily="2" charset="-52"/>
                <a:ea typeface="UAF Sans SemiBold" pitchFamily="2" charset="-52"/>
              </a:rPr>
              <a:t>Навчально-науковий інститут фізичної культури та</a:t>
            </a:r>
          </a:p>
          <a:p>
            <a:pPr algn="ctr" defTabSz="457200"/>
            <a:r>
              <a:rPr lang="uk-UA" altLang="uk-UA" sz="1600" b="1" dirty="0">
                <a:solidFill>
                  <a:schemeClr val="bg1"/>
                </a:solidFill>
                <a:latin typeface="UAF Sans SemiBold" pitchFamily="2" charset="-52"/>
                <a:ea typeface="UAF Sans SemiBold" pitchFamily="2" charset="-52"/>
              </a:rPr>
              <a:t>спортивно-оздоровчих технологій</a:t>
            </a:r>
          </a:p>
        </p:txBody>
      </p:sp>
    </p:spTree>
    <p:extLst>
      <p:ext uri="{BB962C8B-B14F-4D97-AF65-F5344CB8AC3E}">
        <p14:creationId xmlns:p14="http://schemas.microsoft.com/office/powerpoint/2010/main" val="3702148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4DEA39-801D-58B0-502E-5718030D3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D2832425-392F-F8A1-F3D3-0B09271AFA0C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92AAE74-1A8F-B309-15BA-82657B69B6CF}"/>
              </a:ext>
            </a:extLst>
          </p:cNvPr>
          <p:cNvSpPr txBox="1"/>
          <p:nvPr/>
        </p:nvSpPr>
        <p:spPr bwMode="auto">
          <a:xfrm>
            <a:off x="854344" y="267494"/>
            <a:ext cx="63494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uk-UA" sz="1800" cap="none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Каталог вибіркових дисциплін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09733"/>
              </p:ext>
            </p:extLst>
          </p:nvPr>
        </p:nvGraphicFramePr>
        <p:xfrm>
          <a:off x="1043608" y="591530"/>
          <a:ext cx="5760640" cy="4439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0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 спортивної майстерності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0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Подолання перешкод та методика його викладання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3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Рукопашний бій та методика його викладання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4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 спеціальних заходів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 dirty="0">
                          <a:effectLst/>
                        </a:rPr>
                        <a:t> </a:t>
                      </a:r>
                      <a:endParaRPr lang="uk-UA" sz="3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18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5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Спеціальна фізична підготовка у військових формуваннях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70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6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Військово-прикладне плавання та методика його викладання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7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Технології масажу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8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Безпека зв’язку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19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9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Професійна діяльність у сфері фізичної культури і спорту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9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10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стресостійкості у фізичному вихованні і спорті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11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Розвідувальна діяльність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12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Єдиноборства та методика їх викладання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18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13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економічної та фінансової діяльності в фізичній культурі і спорті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14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спеціальної діяльності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22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15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Метрологічний контроль та методи дослідження у фізичному вихованні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47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16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Ергогенні</a:t>
                      </a:r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засоби в системі підготовки військовослужбовців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73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17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Охорона ментального здоров’я військовослужбовців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21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18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Правові основи руху опору та основи неконвенційних воєнних дій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19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Комплексна реабілітація військовослужбовців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521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20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Правові аспекти в галузі фізичної культури і спорту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21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Інформаційна безпека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700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22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 технології у фізичному вихованні і спорті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23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</a:t>
                      </a:r>
                      <a:r>
                        <a:rPr lang="uk-UA" sz="1000" u="none" strike="noStrike" noProof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гідрореабілітації</a:t>
                      </a:r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військовослужбовців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24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Спеціальна психологічна підготовка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75703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25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Інноваційні технології фізкультурно-спортивної реабілітації військовослужбовців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>
                          <a:effectLst/>
                        </a:rPr>
                        <a:t> </a:t>
                      </a:r>
                      <a:endParaRPr lang="uk-UA" sz="3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9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26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 терапії посттравматичного стресового розладу військовослужбовців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 dirty="0">
                          <a:effectLst/>
                        </a:rPr>
                        <a:t> </a:t>
                      </a:r>
                      <a:endParaRPr lang="uk-UA" sz="3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888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 27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0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Легка атлетика та оздоровчі ходьба, біг</a:t>
                      </a:r>
                      <a:endParaRPr lang="uk-UA" sz="1000" b="0" i="0" u="none" strike="noStrike" noProof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00" u="none" strike="noStrike" dirty="0">
                          <a:effectLst/>
                        </a:rPr>
                        <a:t> </a:t>
                      </a:r>
                      <a:endParaRPr lang="uk-UA" sz="3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299" marR="2299" marT="229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17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4DEA39-801D-58B0-502E-5718030D3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D2832425-392F-F8A1-F3D3-0B09271AFA0C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832971" y="272077"/>
            <a:ext cx="6447501" cy="54485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uk-UA" sz="20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br>
              <a:rPr lang="uk-UA" sz="20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</a:br>
            <a:b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</a:br>
            <a:br>
              <a:rPr lang="uk-UA" sz="18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endParaRPr lang="uk-UA" sz="1800" dirty="0">
              <a:solidFill>
                <a:srgbClr val="00B0F0"/>
              </a:solidFill>
              <a:latin typeface="UAF Sans OnBoard Stencil" pitchFamily="2" charset="-52"/>
              <a:ea typeface="UAF Sans OnBoard Stencil" pitchFamily="2" charset="-52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221151"/>
            <a:ext cx="3827476" cy="471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5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4DEA39-801D-58B0-502E-5718030D3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D2832425-392F-F8A1-F3D3-0B09271AFA0C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92AAE74-1A8F-B309-15BA-82657B69B6CF}"/>
              </a:ext>
            </a:extLst>
          </p:cNvPr>
          <p:cNvSpPr txBox="1"/>
          <p:nvPr/>
        </p:nvSpPr>
        <p:spPr bwMode="auto">
          <a:xfrm>
            <a:off x="854344" y="267494"/>
            <a:ext cx="63494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uk-UA" sz="1800" cap="none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Порядок вільного вибору освітніх компонентів та оформлення ІНП</a:t>
            </a:r>
          </a:p>
        </p:txBody>
      </p:sp>
      <p:sp>
        <p:nvSpPr>
          <p:cNvPr id="5" name="Google Shape;2266;p73">
            <a:extLst>
              <a:ext uri="{FF2B5EF4-FFF2-40B4-BE49-F238E27FC236}">
                <a16:creationId xmlns:a16="http://schemas.microsoft.com/office/drawing/2014/main" id="{F1425985-40C2-BA17-B46D-A6EAE0E5885A}"/>
              </a:ext>
            </a:extLst>
          </p:cNvPr>
          <p:cNvSpPr/>
          <p:nvPr/>
        </p:nvSpPr>
        <p:spPr>
          <a:xfrm>
            <a:off x="854345" y="915566"/>
            <a:ext cx="6741991" cy="4018159"/>
          </a:xfrm>
          <a:prstGeom prst="roundRect">
            <a:avLst>
              <a:gd name="adj" fmla="val 14974"/>
            </a:avLst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300" b="0" i="0" u="sng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Крок 1.</a:t>
            </a:r>
            <a:r>
              <a:rPr kumimoji="0" lang="uk-UA" sz="13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uk-UA" sz="1300" b="0" i="1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Ознайомитись з </a:t>
            </a:r>
            <a:r>
              <a:rPr kumimoji="0" lang="uk-UA" sz="1300" b="0" i="1" u="none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освітньо-професійною програмою </a:t>
            </a:r>
            <a:r>
              <a:rPr kumimoji="0" lang="uk-UA" sz="1300" b="0" i="1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за посиланням</a:t>
            </a:r>
            <a:r>
              <a:rPr lang="uk-UA" sz="1300" i="1" dirty="0">
                <a:solidFill>
                  <a:prstClr val="black"/>
                </a:solidFill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800" dirty="0">
              <a:solidFill>
                <a:prstClr val="black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300" b="0" i="0" u="sng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Крок 2.</a:t>
            </a:r>
            <a:r>
              <a:rPr kumimoji="0" lang="uk-UA" sz="13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uk-UA" sz="1300" b="0" i="1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Ознайомитись з </a:t>
            </a:r>
            <a:r>
              <a:rPr kumimoji="0" lang="uk-UA" sz="1300" b="0" i="1" u="none" strike="noStrike" kern="1200" cap="none" spc="0" normalizeH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навчальним планом </a:t>
            </a:r>
            <a:r>
              <a:rPr kumimoji="0" lang="uk-UA" sz="1300" b="0" i="1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 цілому та в частині, що стосується 1-го року навчання – перелік навчальних дисциплін, індивідуальне завдання, контрольні заходи.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800" i="1" baseline="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300" u="sng" dirty="0">
                <a:solidFill>
                  <a:srgbClr val="0070C0"/>
                </a:solidFill>
              </a:rPr>
              <a:t>Крок 3.</a:t>
            </a:r>
            <a:r>
              <a:rPr lang="uk-UA" sz="1300" dirty="0">
                <a:solidFill>
                  <a:srgbClr val="0070C0"/>
                </a:solidFill>
              </a:rPr>
              <a:t>  </a:t>
            </a:r>
            <a:r>
              <a:rPr lang="uk-UA" sz="1300" i="1" dirty="0">
                <a:solidFill>
                  <a:prstClr val="black"/>
                </a:solidFill>
              </a:rPr>
              <a:t>Відкрити форму </a:t>
            </a:r>
            <a:r>
              <a:rPr lang="uk-UA" sz="1300" i="1" dirty="0">
                <a:solidFill>
                  <a:srgbClr val="0070C0"/>
                </a:solidFill>
              </a:rPr>
              <a:t>індивідуального навчального плану </a:t>
            </a:r>
            <a:r>
              <a:rPr lang="uk-UA" sz="1300" i="1" dirty="0">
                <a:solidFill>
                  <a:prstClr val="black"/>
                </a:solidFill>
              </a:rPr>
              <a:t>на рік (2-гий семестр) із заповненою складовою обов'язкових дисциплін.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uk-UA" sz="800" i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300" u="sng" dirty="0">
                <a:solidFill>
                  <a:srgbClr val="0070C0"/>
                </a:solidFill>
              </a:rPr>
              <a:t>Крок 4.</a:t>
            </a:r>
            <a:r>
              <a:rPr lang="uk-UA" sz="1300" dirty="0">
                <a:solidFill>
                  <a:srgbClr val="0070C0"/>
                </a:solidFill>
              </a:rPr>
              <a:t> </a:t>
            </a:r>
            <a:r>
              <a:rPr lang="uk-UA" sz="1300" i="1" dirty="0"/>
              <a:t>Ознайомитись з каталогом вибіркових навчальних дисциплін в частині, що стосується навчальної дисципліни  1 курсу за посиланням зробити вибір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uk-UA" sz="800" i="1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300" u="sng" dirty="0">
                <a:solidFill>
                  <a:srgbClr val="0070C0"/>
                </a:solidFill>
              </a:rPr>
              <a:t>Крок 5.</a:t>
            </a:r>
            <a:r>
              <a:rPr lang="uk-UA" sz="1300" dirty="0">
                <a:solidFill>
                  <a:srgbClr val="0070C0"/>
                </a:solidFill>
              </a:rPr>
              <a:t> </a:t>
            </a:r>
            <a:r>
              <a:rPr lang="uk-UA" sz="1300" i="1" dirty="0"/>
              <a:t>Підготувати рапорт (форма за посиланням) щодо отримання освітніх компонентів за вільним вибором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kumimoji="0" lang="uk-UA" sz="800" b="0" i="1" u="none" strike="noStrike" kern="1200" cap="none" spc="0" normalizeH="0" baseline="0" dirty="0">
              <a:ln>
                <a:noFill/>
              </a:ln>
              <a:effectLst/>
              <a:uLnTx/>
              <a:uFillTx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300" u="sng" dirty="0">
                <a:solidFill>
                  <a:srgbClr val="0070C0"/>
                </a:solidFill>
              </a:rPr>
              <a:t>Крок 6.</a:t>
            </a:r>
            <a:r>
              <a:rPr lang="uk-UA" sz="1300" dirty="0">
                <a:solidFill>
                  <a:srgbClr val="0070C0"/>
                </a:solidFill>
              </a:rPr>
              <a:t> </a:t>
            </a:r>
            <a:r>
              <a:rPr lang="uk-UA" sz="1300" i="1" dirty="0"/>
              <a:t>Після прийняття рішення начальника інституту щодо формування навчальної групи для вивчення  вибіркових навчальних дисциплін ввести у форму </a:t>
            </a:r>
            <a:r>
              <a:rPr lang="uk-UA" sz="1300" i="1" dirty="0">
                <a:solidFill>
                  <a:srgbClr val="0070C0"/>
                </a:solidFill>
              </a:rPr>
              <a:t>індивідуального навчального плану</a:t>
            </a:r>
            <a:r>
              <a:rPr lang="uk-UA" sz="1300" i="1" dirty="0"/>
              <a:t> отримані навчальні дисципліни, оформити </a:t>
            </a:r>
            <a:r>
              <a:rPr lang="uk-UA" sz="1300" i="1" dirty="0">
                <a:solidFill>
                  <a:srgbClr val="0070C0"/>
                </a:solidFill>
              </a:rPr>
              <a:t>індивідуальний навчальний план</a:t>
            </a:r>
            <a:r>
              <a:rPr lang="uk-UA" sz="1300" i="1" dirty="0"/>
              <a:t>, підписати та здати до навчальної частини</a:t>
            </a:r>
            <a:endParaRPr kumimoji="0" lang="uk-UA" sz="1300" b="0" i="1" strike="noStrike" kern="1200" cap="none" spc="0" normalizeH="0" baseline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832971" y="272077"/>
            <a:ext cx="6447501" cy="54485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uk-UA" sz="20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br>
              <a:rPr lang="uk-UA" sz="20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</a:br>
            <a:b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</a:br>
            <a:br>
              <a:rPr lang="uk-UA" sz="18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endParaRPr lang="uk-UA" sz="1800" dirty="0">
              <a:solidFill>
                <a:srgbClr val="00B0F0"/>
              </a:solidFill>
              <a:latin typeface="UAF Sans OnBoard Stencil" pitchFamily="2" charset="-52"/>
              <a:ea typeface="UAF Sans OnBoard Stencil" pitchFamily="2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72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4DEA39-801D-58B0-502E-5718030D3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D2832425-392F-F8A1-F3D3-0B09271AFA0C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92AAE74-1A8F-B309-15BA-82657B69B6CF}"/>
              </a:ext>
            </a:extLst>
          </p:cNvPr>
          <p:cNvSpPr txBox="1"/>
          <p:nvPr/>
        </p:nvSpPr>
        <p:spPr bwMode="auto">
          <a:xfrm>
            <a:off x="854344" y="267494"/>
            <a:ext cx="63494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hangingPunct="1">
              <a:defRPr/>
            </a:pPr>
            <a:r>
              <a:rPr lang="uk-UA" sz="1800" cap="none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Вихідні дані для формування індивідуального навчального плану</a:t>
            </a:r>
          </a:p>
        </p:txBody>
      </p:sp>
      <p:sp>
        <p:nvSpPr>
          <p:cNvPr id="5" name="Google Shape;2266;p73">
            <a:extLst>
              <a:ext uri="{FF2B5EF4-FFF2-40B4-BE49-F238E27FC236}">
                <a16:creationId xmlns:a16="http://schemas.microsoft.com/office/drawing/2014/main" id="{F1425985-40C2-BA17-B46D-A6EAE0E5885A}"/>
              </a:ext>
            </a:extLst>
          </p:cNvPr>
          <p:cNvSpPr/>
          <p:nvPr/>
        </p:nvSpPr>
        <p:spPr>
          <a:xfrm>
            <a:off x="1043608" y="1404336"/>
            <a:ext cx="6349423" cy="3096344"/>
          </a:xfrm>
          <a:prstGeom prst="roundRect">
            <a:avLst>
              <a:gd name="adj" fmla="val 14974"/>
            </a:avLst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300" b="0" i="0" u="sng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1.</a:t>
            </a:r>
            <a:r>
              <a:rPr kumimoji="0" lang="uk-UA" sz="1300" b="0" i="0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</a:t>
            </a:r>
            <a:r>
              <a:rPr kumimoji="0" lang="uk-UA" sz="13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uk-UA" sz="1600" b="0" i="1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</a:t>
            </a:r>
            <a:r>
              <a:rPr lang="uk-UA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sng" strike="noStrike" kern="1200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uk-UA" sz="1600" b="0" i="0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uk-UA" sz="1600" b="0" i="1" u="none" strike="noStrike" kern="1200" cap="none" spc="0" normalizeH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з посиланнями.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6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 програма, навчальний план, каталог вибіркових дисциплін.</a:t>
            </a:r>
            <a:endParaRPr kumimoji="0" lang="uk-UA" sz="1600" b="0" i="1" strike="noStrike" kern="1200" cap="none" spc="0" normalizeH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600" i="1" baseline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 навчальний план (із заповненою частиною щодо обов'язкових дисциплін).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uk-UA" sz="16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uk-UA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рапорту про оформлення навчальних дисциплін</a:t>
            </a:r>
            <a:r>
              <a:rPr lang="uk-UA" sz="1300" i="1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uk-UA" sz="1300" i="1" dirty="0">
              <a:solidFill>
                <a:prstClr val="black"/>
              </a:solidFill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832971" y="272077"/>
            <a:ext cx="6447501" cy="54485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uk-UA" sz="20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br>
              <a:rPr lang="uk-UA" sz="20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</a:br>
            <a:b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</a:br>
            <a:br>
              <a:rPr lang="uk-UA" sz="18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endParaRPr lang="uk-UA" sz="1800" dirty="0">
              <a:solidFill>
                <a:srgbClr val="00B0F0"/>
              </a:solidFill>
              <a:latin typeface="UAF Sans OnBoard Stencil" pitchFamily="2" charset="-52"/>
              <a:ea typeface="UAF Sans OnBoard Stencil" pitchFamily="2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84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E99718-88F3-2542-D26C-B8C7B68D4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8D9BEC69-B513-66C8-BEE3-017E4DB59A44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18334FC7-715D-D145-8573-10DA48C75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850" y="339502"/>
            <a:ext cx="7920000" cy="51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uk-UA" altLang="uk-UA" sz="2000" b="1" u="sng" dirty="0">
                <a:solidFill>
                  <a:schemeClr val="bg1"/>
                </a:solidFill>
                <a:latin typeface="UAF Sans" pitchFamily="2" charset="-52"/>
                <a:ea typeface="UAF Sans" pitchFamily="2" charset="-52"/>
              </a:rPr>
              <a:t>Висновок</a:t>
            </a:r>
            <a:endParaRPr lang="ru-RU" altLang="uk-UA" sz="2000" dirty="0">
              <a:solidFill>
                <a:schemeClr val="bg1"/>
              </a:solidFill>
              <a:latin typeface="UAF Sans" pitchFamily="2" charset="-52"/>
              <a:ea typeface="UAF Sans" pitchFamily="2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096455"/>
            <a:ext cx="63367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" pitchFamily="2" charset="-52"/>
                <a:ea typeface="UAF Sans" pitchFamily="2" charset="-52"/>
              </a:rPr>
              <a:t>Реалізація права на вибір освітніх компонентів сприяє підвищенню якості освіти.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" pitchFamily="2" charset="-52"/>
              <a:ea typeface="UAF Sans" pitchFamily="2" charset="-52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" pitchFamily="2" charset="-52"/>
                <a:ea typeface="UAF Sans" pitchFamily="2" charset="-52"/>
              </a:rPr>
              <a:t>Це можливість формувати унікальний навчальний шлях, розвити компетенції та досягати особистих цілей.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AF Sans" pitchFamily="2" charset="-52"/>
              <a:ea typeface="UAF Sans" pitchFamily="2" charset="-52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AF Sans" pitchFamily="2" charset="-52"/>
                <a:ea typeface="UAF Sans" pitchFamily="2" charset="-52"/>
              </a:rPr>
              <a:t>Академічна свобода – основа успіху сучасної освіти.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uk-UA" dirty="0">
              <a:solidFill>
                <a:srgbClr val="585033"/>
              </a:solidFill>
              <a:latin typeface="UAF Sans" pitchFamily="2" charset="-52"/>
              <a:ea typeface="UAF Sans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52027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2427000" y="1671650"/>
            <a:ext cx="6480000" cy="18002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uk-UA" dirty="0">
                <a:solidFill>
                  <a:prstClr val="white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Слава Україні!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uk-UA" dirty="0">
                <a:solidFill>
                  <a:prstClr val="white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Героям Слава!</a:t>
            </a:r>
            <a:endParaRPr lang="en-US" dirty="0">
              <a:solidFill>
                <a:prstClr val="white"/>
              </a:solidFill>
              <a:latin typeface="UAF Sans OnBoard Stencil" pitchFamily="2" charset="-52"/>
              <a:ea typeface="UAF Sans OnBoard Stencil" pitchFamily="2" charset="-5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4F0B4ECD-5266-F078-D47E-05A5B069F4DF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514725"/>
            <a:ext cx="6447501" cy="472849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Нормативні документи</a:t>
            </a:r>
          </a:p>
        </p:txBody>
      </p:sp>
      <p:sp>
        <p:nvSpPr>
          <p:cNvPr id="10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57960" y="1547180"/>
            <a:ext cx="6421430" cy="310289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Закон України </a:t>
            </a:r>
            <a:r>
              <a:rPr lang="en-US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“</a:t>
            </a: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Про освіту</a:t>
            </a:r>
            <a:r>
              <a:rPr lang="en-US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”</a:t>
            </a:r>
            <a:endParaRPr lang="uk-UA" sz="1400" b="1" dirty="0">
              <a:solidFill>
                <a:srgbClr val="585033"/>
              </a:solidFill>
              <a:latin typeface="UAF Sans" pitchFamily="2" charset="-52"/>
              <a:ea typeface="UAF Sans" pitchFamily="2" charset="-52"/>
            </a:endParaRPr>
          </a:p>
        </p:txBody>
      </p:sp>
      <p:sp>
        <p:nvSpPr>
          <p:cNvPr id="11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912627" y="4011910"/>
            <a:ext cx="6421430" cy="576064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indent="2714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Положення про вільний вибір </a:t>
            </a:r>
            <a:r>
              <a:rPr lang="ru-RU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освітніх компонентів у </a:t>
            </a:r>
            <a:r>
              <a:rPr lang="ru-RU" sz="1400" b="1" dirty="0" err="1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Національному</a:t>
            </a:r>
            <a:r>
              <a:rPr lang="ru-RU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 </a:t>
            </a:r>
            <a:r>
              <a:rPr lang="ru-RU" sz="1400" b="1" dirty="0" err="1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університеті</a:t>
            </a:r>
            <a:r>
              <a:rPr lang="ru-RU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 оборони </a:t>
            </a:r>
            <a:r>
              <a:rPr lang="ru-RU" sz="1400" b="1" dirty="0" err="1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України</a:t>
            </a: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 </a:t>
            </a:r>
            <a:endParaRPr lang="uk-UA" sz="1400" dirty="0">
              <a:solidFill>
                <a:srgbClr val="585033"/>
              </a:solidFill>
              <a:latin typeface="UAF Sans" pitchFamily="2" charset="-52"/>
              <a:ea typeface="UAF Sans" pitchFamily="2" charset="-52"/>
            </a:endParaRPr>
          </a:p>
        </p:txBody>
      </p:sp>
      <p:sp>
        <p:nvSpPr>
          <p:cNvPr id="13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83939" y="2787774"/>
            <a:ext cx="6421430" cy="998179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indent="2714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Положення про організацію освітнього процесу у Національному університеті оборони України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затверджене начальником Національного університету оборони України </a:t>
            </a:r>
            <a:r>
              <a:rPr lang="uk-UA" sz="1400" dirty="0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№ 516/</a:t>
            </a:r>
            <a:r>
              <a:rPr lang="uk-UA" sz="1400" dirty="0" err="1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нод</a:t>
            </a:r>
            <a:r>
              <a:rPr lang="uk-UA" sz="1400" dirty="0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 від 25.09.24</a:t>
            </a:r>
            <a:endParaRPr lang="uk-UA" sz="1400" dirty="0">
              <a:solidFill>
                <a:srgbClr val="585033"/>
              </a:solidFill>
              <a:latin typeface="UAF Sans" pitchFamily="2" charset="-52"/>
              <a:ea typeface="UAF Sans" pitchFamily="2" charset="-52"/>
            </a:endParaRPr>
          </a:p>
        </p:txBody>
      </p:sp>
      <p:sp>
        <p:nvSpPr>
          <p:cNvPr id="12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70392" y="2175428"/>
            <a:ext cx="6421430" cy="324313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Закон України </a:t>
            </a:r>
            <a:r>
              <a:rPr lang="en-US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“</a:t>
            </a:r>
            <a:r>
              <a:rPr lang="uk-UA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Про вищу освіту</a:t>
            </a:r>
            <a:r>
              <a:rPr lang="en-US" sz="1400" b="1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”</a:t>
            </a:r>
            <a:endParaRPr lang="uk-UA" sz="1400" b="1" dirty="0">
              <a:solidFill>
                <a:srgbClr val="585033"/>
              </a:solidFill>
              <a:latin typeface="UAF Sans" pitchFamily="2" charset="-52"/>
              <a:ea typeface="UAF Sans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4743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4F0B4ECD-5266-F078-D47E-05A5B069F4DF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514725"/>
            <a:ext cx="6447501" cy="472849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Закон України </a:t>
            </a:r>
            <a:r>
              <a:rPr lang="en-US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“</a:t>
            </a:r>
            <a: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Про освіту</a:t>
            </a:r>
            <a:r>
              <a:rPr lang="en-US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”</a:t>
            </a:r>
            <a:b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</a:br>
            <a:r>
              <a:rPr lang="uk-UA" sz="2800" dirty="0">
                <a:solidFill>
                  <a:srgbClr val="FFC000"/>
                </a:solidFill>
                <a:latin typeface="UAF Sans OnBoard Stencil" pitchFamily="2" charset="-52"/>
                <a:ea typeface="UAF Sans OnBoard Stencil" pitchFamily="2" charset="-52"/>
                <a:cs typeface="Arial" panose="020B0604020202020204" pitchFamily="34" charset="0"/>
              </a:rPr>
              <a:t>Права та обов'язки здобувачі освіти  </a:t>
            </a:r>
          </a:p>
        </p:txBody>
      </p:sp>
      <p:sp>
        <p:nvSpPr>
          <p:cNvPr id="13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99592" y="1923678"/>
            <a:ext cx="6421430" cy="2239393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    </a:t>
            </a:r>
            <a:r>
              <a:rPr lang="uk-UA" sz="1400" dirty="0">
                <a:solidFill>
                  <a:schemeClr val="accent5"/>
                </a:solidFill>
                <a:latin typeface="UAF Sans" pitchFamily="2" charset="-52"/>
                <a:ea typeface="UAF Sans" pitchFamily="2" charset="-52"/>
              </a:rPr>
              <a:t>Ст. 53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chemeClr val="accent5"/>
              </a:solidFill>
              <a:latin typeface="UAF Sans" pitchFamily="2" charset="-52"/>
              <a:ea typeface="UAF Sans" pitchFamily="2" charset="-5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Здобувачі освіти мають право на: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rgbClr val="585033"/>
              </a:solidFill>
              <a:latin typeface="UAF Sans" pitchFamily="2" charset="-52"/>
              <a:ea typeface="UAF Sans" pitchFamily="2" charset="-5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  …індивідуальну освітню траєкторію, що реалізується, зокрема, через вільний вибір видів, форм і темпу здобуття освіти, закладів освіти і запропонованих ними освітніх програм, навчальних дисциплін та рівня їх складності, методів і засобів навчання…</a:t>
            </a:r>
          </a:p>
        </p:txBody>
      </p:sp>
    </p:spTree>
    <p:extLst>
      <p:ext uri="{BB962C8B-B14F-4D97-AF65-F5344CB8AC3E}">
        <p14:creationId xmlns:p14="http://schemas.microsoft.com/office/powerpoint/2010/main" val="15174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4F0B4ECD-5266-F078-D47E-05A5B069F4DF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4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99592" y="555526"/>
            <a:ext cx="6421430" cy="1224136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chemeClr val="accent6"/>
                </a:solidFill>
                <a:latin typeface="UAF Sans" pitchFamily="2" charset="-52"/>
                <a:ea typeface="UAF Sans" pitchFamily="2" charset="-52"/>
              </a:rPr>
              <a:t> </a:t>
            </a:r>
            <a:r>
              <a:rPr lang="uk-UA" sz="12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  <a:t>Закон України «Про освіту»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rgbClr val="FF0000"/>
                </a:solidFill>
                <a:latin typeface="UAF Sans" pitchFamily="2" charset="-52"/>
                <a:ea typeface="UAF Sans" pitchFamily="2" charset="-52"/>
              </a:rPr>
              <a:t>ст.1 п.9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rgbClr val="00B050"/>
                </a:solidFill>
                <a:latin typeface="UAF Sans" pitchFamily="2" charset="-52"/>
                <a:ea typeface="UAF Sans" pitchFamily="2" charset="-52"/>
              </a:rPr>
              <a:t>   </a:t>
            </a:r>
            <a:r>
              <a:rPr lang="uk-UA" sz="1100" dirty="0">
                <a:solidFill>
                  <a:srgbClr val="00B050"/>
                </a:solidFill>
                <a:latin typeface="UAF Sans" pitchFamily="2" charset="-52"/>
                <a:ea typeface="UAF Sans" pitchFamily="2" charset="-52"/>
              </a:rPr>
              <a:t>Індивідуальна освітня траєкторія – персональний шлях реалізації особистісного потенціалу здобувача освіти, що ґрунтується на виборі здобувачем освіти, суб'єктів освітньої діяльності та запропонованих ними освітніх програм навчальних дисциплін і рівня їх складності методів і засобів навчання…  </a:t>
            </a:r>
            <a:endParaRPr lang="uk-UA" sz="1100" dirty="0">
              <a:solidFill>
                <a:srgbClr val="00B0F0"/>
              </a:solidFill>
              <a:latin typeface="UAF Sans" pitchFamily="2" charset="-52"/>
              <a:ea typeface="UAF Sans" pitchFamily="2" charset="-5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chemeClr val="accent2">
                  <a:lumMod val="75000"/>
                </a:schemeClr>
              </a:solidFill>
              <a:latin typeface="UAF Sans" pitchFamily="2" charset="-52"/>
              <a:ea typeface="UAF Sans" pitchFamily="2" charset="-5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chemeClr val="accent2">
                  <a:lumMod val="75000"/>
                </a:schemeClr>
              </a:solidFill>
              <a:latin typeface="UAF Sans" pitchFamily="2" charset="-52"/>
              <a:ea typeface="UAF Sans" pitchFamily="2" charset="-5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rgbClr val="00B0F0"/>
              </a:solidFill>
              <a:latin typeface="UAF Sans" pitchFamily="2" charset="-52"/>
              <a:ea typeface="UAF Sans" pitchFamily="2" charset="-5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  <a:t> </a:t>
            </a:r>
          </a:p>
        </p:txBody>
      </p:sp>
      <p:sp>
        <p:nvSpPr>
          <p:cNvPr id="6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99592" y="1923678"/>
            <a:ext cx="6505734" cy="1243021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chemeClr val="accent5"/>
                </a:solidFill>
                <a:latin typeface="UAF Sans" pitchFamily="2" charset="-52"/>
                <a:ea typeface="UAF Sans" pitchFamily="2" charset="-52"/>
              </a:rPr>
              <a:t> Закон України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accent5"/>
                </a:solidFill>
                <a:latin typeface="UAF Sans" pitchFamily="2" charset="-52"/>
                <a:ea typeface="UAF Sans" pitchFamily="2" charset="-52"/>
              </a:rPr>
              <a:t>“</a:t>
            </a:r>
            <a:r>
              <a:rPr lang="uk-UA" sz="1200" dirty="0">
                <a:solidFill>
                  <a:schemeClr val="accent5"/>
                </a:solidFill>
                <a:latin typeface="UAF Sans" pitchFamily="2" charset="-52"/>
                <a:ea typeface="UAF Sans" pitchFamily="2" charset="-52"/>
              </a:rPr>
              <a:t>Про вищу освіту</a:t>
            </a:r>
            <a:r>
              <a:rPr lang="en-US" sz="1200" dirty="0">
                <a:solidFill>
                  <a:schemeClr val="accent5"/>
                </a:solidFill>
                <a:latin typeface="UAF Sans" pitchFamily="2" charset="-52"/>
                <a:ea typeface="UAF Sans" pitchFamily="2" charset="-52"/>
              </a:rPr>
              <a:t>”</a:t>
            </a:r>
            <a:endParaRPr lang="uk-UA" sz="1200" dirty="0">
              <a:solidFill>
                <a:schemeClr val="accent5"/>
              </a:solidFill>
              <a:latin typeface="UAF Sans" pitchFamily="2" charset="-52"/>
              <a:ea typeface="UAF Sans" pitchFamily="2" charset="-5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chemeClr val="accent6">
                    <a:lumMod val="50000"/>
                  </a:schemeClr>
                </a:solidFill>
                <a:latin typeface="UAF Sans" pitchFamily="2" charset="-52"/>
                <a:ea typeface="UAF Sans" pitchFamily="2" charset="-52"/>
              </a:rPr>
              <a:t>ст.62 п.15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rgbClr val="00B050"/>
                </a:solidFill>
                <a:latin typeface="UAF Sans" pitchFamily="2" charset="-52"/>
                <a:ea typeface="UAF Sans" pitchFamily="2" charset="-52"/>
              </a:rPr>
              <a:t>   </a:t>
            </a:r>
            <a:r>
              <a:rPr lang="uk-UA" sz="1100" dirty="0">
                <a:solidFill>
                  <a:srgbClr val="00B050"/>
                </a:solidFill>
                <a:latin typeface="UAF Sans" pitchFamily="2" charset="-52"/>
                <a:ea typeface="UAF Sans" pitchFamily="2" charset="-52"/>
              </a:rPr>
              <a:t>Вибір освітніх компонентів у межах, передбачених відповідною програмою та навчальним планом, в обсязі, що становить не менше як 10 відсотків загальної кількості кредитів ЄКТС…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chemeClr val="accent2">
                  <a:lumMod val="75000"/>
                </a:schemeClr>
              </a:solidFill>
              <a:latin typeface="UAF Sans" pitchFamily="2" charset="-52"/>
              <a:ea typeface="UAF Sans" pitchFamily="2" charset="-5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chemeClr val="accent2">
                  <a:lumMod val="75000"/>
                </a:schemeClr>
              </a:solidFill>
              <a:latin typeface="UAF Sans" pitchFamily="2" charset="-52"/>
              <a:ea typeface="UAF Sans" pitchFamily="2" charset="-5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rgbClr val="00B0F0"/>
              </a:solidFill>
              <a:latin typeface="UAF Sans" pitchFamily="2" charset="-52"/>
              <a:ea typeface="UAF Sans" pitchFamily="2" charset="-5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  <a:t> </a:t>
            </a:r>
          </a:p>
        </p:txBody>
      </p:sp>
      <p:sp>
        <p:nvSpPr>
          <p:cNvPr id="7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66190" y="3277541"/>
            <a:ext cx="8026290" cy="1656184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100" dirty="0">
                <a:solidFill>
                  <a:schemeClr val="accent6"/>
                </a:solidFill>
                <a:latin typeface="UAF Sans" pitchFamily="2" charset="-52"/>
                <a:ea typeface="UAF Sans" pitchFamily="2" charset="-52"/>
              </a:rPr>
              <a:t>  </a:t>
            </a:r>
            <a:r>
              <a:rPr lang="uk-UA" sz="1100" dirty="0">
                <a:solidFill>
                  <a:schemeClr val="accent6">
                    <a:lumMod val="50000"/>
                  </a:schemeClr>
                </a:solidFill>
                <a:latin typeface="UAF Sans" pitchFamily="2" charset="-52"/>
                <a:ea typeface="UAF Sans" pitchFamily="2" charset="-52"/>
              </a:rPr>
              <a:t>Положення про організацію освітнього процесу у Національному університеті оборони України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1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Вибіркові освітні компоненти (навчальні дисципліни) начального плану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призначені для забезпечення можливості здобувачу освіти поглибити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2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професійні знання у межах обраної освітньої програми та/або набути додаткові спеціальні професійні компетентності. Вибіркові навчальні дисципліни можуть обиратися здобувачами освіти самостійно як окремо, так і блоками, що формуються за ознакою можливості присудження відповідної кваліфікації або спорідненості </a:t>
            </a:r>
            <a:r>
              <a:rPr lang="uk-UA" sz="1200" dirty="0" err="1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компетентностей</a:t>
            </a:r>
            <a:r>
              <a:rPr lang="uk-UA" sz="12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, що отримуються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chemeClr val="accent2">
                  <a:lumMod val="75000"/>
                </a:schemeClr>
              </a:solidFill>
              <a:latin typeface="UAF Sans" pitchFamily="2" charset="-52"/>
              <a:ea typeface="UAF Sans" pitchFamily="2" charset="-52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chemeClr val="accent2">
                  <a:lumMod val="75000"/>
                </a:schemeClr>
              </a:solidFill>
              <a:latin typeface="UAF Sans" pitchFamily="2" charset="-52"/>
              <a:ea typeface="UAF Sans" pitchFamily="2" charset="-5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uk-UA" sz="1400" dirty="0">
              <a:solidFill>
                <a:srgbClr val="00B0F0"/>
              </a:solidFill>
              <a:latin typeface="UAF Sans" pitchFamily="2" charset="-52"/>
              <a:ea typeface="UAF Sans" pitchFamily="2" charset="-52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uk-UA" sz="14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062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4DEA39-801D-58B0-502E-5718030D3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D2832425-392F-F8A1-F3D3-0B09271AFA0C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92AAE74-1A8F-B309-15BA-82657B69B6CF}"/>
              </a:ext>
            </a:extLst>
          </p:cNvPr>
          <p:cNvSpPr txBox="1"/>
          <p:nvPr/>
        </p:nvSpPr>
        <p:spPr bwMode="auto">
          <a:xfrm>
            <a:off x="395536" y="267494"/>
            <a:ext cx="845023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eaLnBrk="1" hangingPunct="1">
              <a:defRPr/>
            </a:pPr>
            <a:endParaRPr lang="uk-UA" sz="1800" cap="none" dirty="0">
              <a:solidFill>
                <a:srgbClr val="FFC000"/>
              </a:solidFill>
              <a:latin typeface="UAF Sans OnBoard Stencil" pitchFamily="2" charset="-52"/>
              <a:ea typeface="UAF Sans OnBoard Stencil" pitchFamily="2" charset="-52"/>
              <a:cs typeface="Arial" panose="020B0604020202020204" pitchFamily="34" charset="0"/>
            </a:endParaRPr>
          </a:p>
        </p:txBody>
      </p:sp>
      <p:sp>
        <p:nvSpPr>
          <p:cNvPr id="5" name="Google Shape;2266;p73">
            <a:extLst>
              <a:ext uri="{FF2B5EF4-FFF2-40B4-BE49-F238E27FC236}">
                <a16:creationId xmlns:a16="http://schemas.microsoft.com/office/drawing/2014/main" id="{F1425985-40C2-BA17-B46D-A6EAE0E5885A}"/>
              </a:ext>
            </a:extLst>
          </p:cNvPr>
          <p:cNvSpPr/>
          <p:nvPr/>
        </p:nvSpPr>
        <p:spPr>
          <a:xfrm>
            <a:off x="854344" y="1112627"/>
            <a:ext cx="6349423" cy="543421"/>
          </a:xfrm>
          <a:prstGeom prst="roundRect">
            <a:avLst>
              <a:gd name="adj" fmla="val 14974"/>
            </a:avLst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1400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Індивідуальна освітня траєкторія формується шляхом складання ІНП здобувача, який включає обов'язковий та вибіркові частини </a:t>
            </a:r>
            <a:endParaRPr kumimoji="0" lang="uk-UA" sz="1400" b="0" i="0" u="none" strike="noStrike" kern="1200" cap="none" spc="0" normalizeH="0" baseline="0" dirty="0">
              <a:ln>
                <a:noFill/>
              </a:ln>
              <a:solidFill>
                <a:srgbClr val="585033"/>
              </a:solidFill>
              <a:effectLst/>
              <a:uLnTx/>
              <a:uFillTx/>
              <a:latin typeface="UAF Sans" pitchFamily="2" charset="-52"/>
              <a:ea typeface="UAF Sans" pitchFamily="2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6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Google Shape;2266;p73">
            <a:extLst>
              <a:ext uri="{FF2B5EF4-FFF2-40B4-BE49-F238E27FC236}">
                <a16:creationId xmlns:a16="http://schemas.microsoft.com/office/drawing/2014/main" id="{F1425985-40C2-BA17-B46D-A6EAE0E5885A}"/>
              </a:ext>
            </a:extLst>
          </p:cNvPr>
          <p:cNvSpPr/>
          <p:nvPr/>
        </p:nvSpPr>
        <p:spPr>
          <a:xfrm>
            <a:off x="862231" y="1702044"/>
            <a:ext cx="6349423" cy="1215975"/>
          </a:xfrm>
          <a:prstGeom prst="roundRect">
            <a:avLst>
              <a:gd name="adj" fmla="val 14974"/>
            </a:avLst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Індивідуальний навчальний план здобувача освіти Університету 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є документом здобувача вищої освіти, що містить графік освітнього процесу, інформацію про перелік і послідовність засвоєння освітніх компонентів, обсяг навчального навантаження з усіх видів освітньої діяльності, види індивідуальних завдань, відповідні форми контролю…</a:t>
            </a:r>
            <a:endParaRPr kumimoji="0" lang="uk-UA" sz="12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UAF Sans" pitchFamily="2" charset="-52"/>
              <a:ea typeface="UAF Sans" pitchFamily="2" charset="-52"/>
            </a:endParaRP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971600" y="478720"/>
            <a:ext cx="6447501" cy="54485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uk-UA" sz="18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r>
              <a:rPr lang="uk-UA" sz="16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  <a:t>Наказ начальника Національного університету оборони України </a:t>
            </a:r>
            <a:br>
              <a:rPr lang="uk-UA" sz="16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r>
              <a:rPr lang="uk-UA" sz="1600" dirty="0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№ 516/</a:t>
            </a:r>
            <a:r>
              <a:rPr lang="uk-UA" sz="1600" dirty="0" err="1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нод</a:t>
            </a:r>
            <a:r>
              <a:rPr lang="uk-UA" sz="1600" dirty="0">
                <a:solidFill>
                  <a:schemeClr val="accent4"/>
                </a:solidFill>
                <a:latin typeface="UAF Sans" pitchFamily="2" charset="-52"/>
                <a:ea typeface="UAF Sans" pitchFamily="2" charset="-52"/>
              </a:rPr>
              <a:t> від 25.09.24</a:t>
            </a:r>
            <a:br>
              <a:rPr lang="uk-UA" sz="16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</a:br>
            <a:r>
              <a:rPr lang="uk-UA" sz="1600" dirty="0">
                <a:solidFill>
                  <a:srgbClr val="00B0F0"/>
                </a:solidFill>
                <a:latin typeface="UAF Sans" pitchFamily="2" charset="-52"/>
                <a:ea typeface="UAF Sans" pitchFamily="2" charset="-52"/>
              </a:rPr>
              <a:t>Положення про організацію освітнього процесу у Національному університеті оборони України</a:t>
            </a:r>
            <a:endParaRPr lang="uk-UA" sz="1600" dirty="0">
              <a:solidFill>
                <a:srgbClr val="00B0F0"/>
              </a:solidFill>
              <a:latin typeface="UAF Sans OnBoard Stencil" pitchFamily="2" charset="-52"/>
              <a:ea typeface="UAF Sans OnBoard Stencil" pitchFamily="2" charset="-52"/>
              <a:cs typeface="Arial" panose="020B0604020202020204" pitchFamily="34" charset="0"/>
            </a:endParaRPr>
          </a:p>
        </p:txBody>
      </p:sp>
      <p:sp>
        <p:nvSpPr>
          <p:cNvPr id="8" name="Google Shape;2266;p73">
            <a:extLst>
              <a:ext uri="{FF2B5EF4-FFF2-40B4-BE49-F238E27FC236}">
                <a16:creationId xmlns:a16="http://schemas.microsoft.com/office/drawing/2014/main" id="{F1425985-40C2-BA17-B46D-A6EAE0E5885A}"/>
              </a:ext>
            </a:extLst>
          </p:cNvPr>
          <p:cNvSpPr/>
          <p:nvPr/>
        </p:nvSpPr>
        <p:spPr>
          <a:xfrm>
            <a:off x="862232" y="2964015"/>
            <a:ext cx="6363692" cy="1263919"/>
          </a:xfrm>
          <a:prstGeom prst="roundRect">
            <a:avLst>
              <a:gd name="adj" fmla="val 14974"/>
            </a:avLst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В індивідуальному навчальному плані зазначаються перелік обов’язкових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освітніх компонентів та вибіркова частина. Вибіркова частина індивідуального навчального плану забезпечує виконання поглибленої підготовки за освітньою програмою та визначає характер майбутньої діяльності випускника і формується з переліку або блоків вибіркових навчальних дисциплін циклів загальної та професійної підготовки…</a:t>
            </a:r>
            <a:endParaRPr kumimoji="0" lang="uk-UA" sz="12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UAF Sans" pitchFamily="2" charset="-52"/>
              <a:ea typeface="UAF Sans" pitchFamily="2" charset="-52"/>
            </a:endParaRPr>
          </a:p>
        </p:txBody>
      </p:sp>
      <p:sp>
        <p:nvSpPr>
          <p:cNvPr id="9" name="Google Shape;2266;p73">
            <a:extLst>
              <a:ext uri="{FF2B5EF4-FFF2-40B4-BE49-F238E27FC236}">
                <a16:creationId xmlns:a16="http://schemas.microsoft.com/office/drawing/2014/main" id="{F1425985-40C2-BA17-B46D-A6EAE0E5885A}"/>
              </a:ext>
            </a:extLst>
          </p:cNvPr>
          <p:cNvSpPr/>
          <p:nvPr/>
        </p:nvSpPr>
        <p:spPr>
          <a:xfrm>
            <a:off x="876500" y="4273930"/>
            <a:ext cx="6349423" cy="488036"/>
          </a:xfrm>
          <a:prstGeom prst="roundRect">
            <a:avLst>
              <a:gd name="adj" fmla="val 14974"/>
            </a:avLst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1400" dirty="0">
                <a:solidFill>
                  <a:srgbClr val="585033"/>
                </a:solidFill>
                <a:latin typeface="UAF Sans" pitchFamily="2" charset="-52"/>
                <a:ea typeface="UAF Sans" pitchFamily="2" charset="-52"/>
              </a:rPr>
              <a:t>Форма ІНП складається на кожний рік навчання, є документом здобувача.</a:t>
            </a:r>
            <a:endParaRPr kumimoji="0" lang="uk-UA" sz="1400" b="0" i="0" u="none" strike="noStrike" kern="1200" cap="none" spc="0" normalizeH="0" baseline="0" dirty="0">
              <a:ln>
                <a:noFill/>
              </a:ln>
              <a:solidFill>
                <a:srgbClr val="585033"/>
              </a:solidFill>
              <a:effectLst/>
              <a:uLnTx/>
              <a:uFillTx/>
              <a:latin typeface="UAF Sans" pitchFamily="2" charset="-52"/>
              <a:ea typeface="UAF Sans" pitchFamily="2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6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6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4F0B4ECD-5266-F078-D47E-05A5B069F4DF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sp>
        <p:nvSpPr>
          <p:cNvPr id="13" name="Google Shape;2266;p73">
            <a:extLst>
              <a:ext uri="{FF2B5EF4-FFF2-40B4-BE49-F238E27FC236}">
                <a16:creationId xmlns:a16="http://schemas.microsoft.com/office/drawing/2014/main" id="{81A83153-E43B-A1B4-3157-C351C2A3C780}"/>
              </a:ext>
            </a:extLst>
          </p:cNvPr>
          <p:cNvSpPr/>
          <p:nvPr/>
        </p:nvSpPr>
        <p:spPr>
          <a:xfrm>
            <a:off x="899592" y="1923679"/>
            <a:ext cx="6421430" cy="1584175"/>
          </a:xfrm>
          <a:prstGeom prst="roundRect">
            <a:avLst/>
          </a:prstGeom>
          <a:solidFill>
            <a:srgbClr val="EAD6B8"/>
          </a:solidFill>
          <a:ln>
            <a:noFill/>
          </a:ln>
        </p:spPr>
        <p:txBody>
          <a:bodyPr spcFirstLastPara="1" wrap="square" lIns="0" tIns="36000" rIns="0" bIns="36000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rgbClr val="FF0000"/>
                </a:solidFill>
                <a:latin typeface="UAF Sans" pitchFamily="2" charset="-52"/>
                <a:ea typeface="UAF Sans" pitchFamily="2" charset="-52"/>
              </a:rPr>
              <a:t>ст.1 п.11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   </a:t>
            </a:r>
            <a:r>
              <a:rPr lang="uk-UA" sz="1400" dirty="0">
                <a:solidFill>
                  <a:schemeClr val="accent2"/>
                </a:solidFill>
                <a:latin typeface="UAF Sans" pitchFamily="2" charset="-52"/>
                <a:ea typeface="UAF Sans" pitchFamily="2" charset="-52"/>
              </a:rPr>
              <a:t>Індивідуальний навчальний план – документ, що визначає послідовність, форму і темп засвоєння здобувачем освіти освітніх компонентів освітньої програми з метою реалізації його індивідуальної освітньої траєкторії…   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br>
              <a:rPr lang="uk-UA" sz="2800" dirty="0">
                <a:solidFill>
                  <a:schemeClr val="accent3"/>
                </a:solidFill>
                <a:latin typeface="UAF Sans" pitchFamily="2" charset="-52"/>
                <a:ea typeface="UAF Sans" pitchFamily="2" charset="-52"/>
              </a:rPr>
            </a:br>
            <a:r>
              <a:rPr lang="uk-UA" sz="2400" dirty="0">
                <a:solidFill>
                  <a:schemeClr val="accent3"/>
                </a:solidFill>
                <a:latin typeface="UAF Sans" pitchFamily="2" charset="-52"/>
                <a:ea typeface="UAF Sans" pitchFamily="2" charset="-52"/>
              </a:rPr>
              <a:t> </a:t>
            </a:r>
            <a:r>
              <a:rPr lang="uk-UA" sz="2800" dirty="0">
                <a:solidFill>
                  <a:schemeClr val="accent3"/>
                </a:solidFill>
                <a:latin typeface="UAF Sans" pitchFamily="2" charset="-52"/>
                <a:ea typeface="UAF Sans" pitchFamily="2" charset="-52"/>
              </a:rPr>
              <a:t>Закон України </a:t>
            </a:r>
            <a:br>
              <a:rPr lang="uk-UA" sz="2800" dirty="0">
                <a:solidFill>
                  <a:schemeClr val="accent3"/>
                </a:solidFill>
                <a:latin typeface="UAF Sans" pitchFamily="2" charset="-52"/>
                <a:ea typeface="UAF Sans" pitchFamily="2" charset="-52"/>
              </a:rPr>
            </a:br>
            <a:r>
              <a:rPr lang="uk-UA" sz="2800" dirty="0">
                <a:solidFill>
                  <a:schemeClr val="accent3"/>
                </a:solidFill>
                <a:latin typeface="UAF Sans" pitchFamily="2" charset="-52"/>
                <a:ea typeface="UAF Sans" pitchFamily="2" charset="-52"/>
              </a:rPr>
              <a:t>«Про освіту»</a:t>
            </a:r>
            <a:endParaRPr lang="uk-UA" sz="2800" dirty="0">
              <a:solidFill>
                <a:schemeClr val="accent3"/>
              </a:solidFill>
              <a:latin typeface="UAF Sans OnBoard Stencil" pitchFamily="2" charset="-52"/>
              <a:ea typeface="UAF Sans OnBoard Stencil" pitchFamily="2" charset="-5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E99718-88F3-2542-D26C-B8C7B68D4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8D9BEC69-B513-66C8-BEE3-017E4DB59A44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086044"/>
              </p:ext>
            </p:extLst>
          </p:nvPr>
        </p:nvGraphicFramePr>
        <p:xfrm>
          <a:off x="1115616" y="132906"/>
          <a:ext cx="7272809" cy="48378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7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57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57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96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96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964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253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53452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МІНІСТЕРСТВО ОБОРОНИ</a:t>
                      </a:r>
                      <a:r>
                        <a:rPr lang="uk-UA" sz="10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УКРАЇНИ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452"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НАЦІОНАЛЬНИЙ УНІВЕРСИТЕТ ОБОРОНИ УКРАЇНИ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452"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452"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407"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ЗАТВЕРДЖУЮ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навчально-наукового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інституту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спортивно-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оздоровчих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полковник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</a:t>
                      </a:r>
                      <a:r>
                        <a:rPr lang="ru-RU" sz="10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Олександр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ПЕТРАЧКОВ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"____" ____________  2024 року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452"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452"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452"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ІНДИВІДУАЛЬНИЙ НАВЧАЛЬНИЙ ПЛАН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26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освітньо-професійною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програмою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Фізичне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виховання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спорт у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Збройних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Силах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курсанта СИТНИКА Івана Руслановича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(військове звання, ім'я та прізвище)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2024-2025 навчальний рік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626">
                <a:tc gridSpan="5"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 освіти: перший (бакалаврський)</a:t>
                      </a:r>
                      <a:endParaRPr lang="uk-UA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Структурний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підрозділ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ННІФК та СОТ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452">
                <a:tc gridSpan="6"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Освітньо-професійний ступінь: бакалавр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 набору: 2024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Навчальна група: 6103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490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452">
                <a:tc gridSpan="7"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Галузь знань: 01 Освіта/Педагогіка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452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017 Фізична культура і спорт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3537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Спеціалізація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Фізичне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виховання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спорт у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Збройних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Силах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93376"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09" marR="3309" marT="330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360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4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E99718-88F3-2542-D26C-B8C7B68D4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8D9BEC69-B513-66C8-BEE3-017E4DB59A44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265300"/>
              </p:ext>
            </p:extLst>
          </p:nvPr>
        </p:nvGraphicFramePr>
        <p:xfrm>
          <a:off x="827584" y="267493"/>
          <a:ext cx="7776861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9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27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8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58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27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5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58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270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27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270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27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270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0075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з/п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освітнього компоненту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 освітнього компоненту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за навчальним планом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Загальний обсяг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них аудиторних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Самостійна робота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Індивідуальні завдання 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контролю</a:t>
                      </a:r>
                      <a:endParaRPr lang="uk-UA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23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кредитів ЄКТС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тому числі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Курсові роботи (</a:t>
                      </a:r>
                      <a:r>
                        <a:rPr lang="uk-UA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проєкти</a:t>
                      </a:r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Контрольні роботи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РГР,РР,ГР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Реферати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Екзамен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Залік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34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групові, семінарські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практичні, лабораторні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vert="vert27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486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>
                          <a:effectLst/>
                        </a:rPr>
                        <a:t>1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2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3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4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5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6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7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8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9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10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11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12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13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14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15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16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17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600" u="none" strike="noStrike" dirty="0">
                          <a:effectLst/>
                        </a:rPr>
                        <a:t>18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202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семестр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75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Обов'язкові компоненти ОПП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2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991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991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237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Військові компоненти ОПП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312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</a:rPr>
                        <a:t> </a:t>
                      </a:r>
                      <a:endParaRPr lang="uk-UA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</a:rPr>
                        <a:t> 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955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Вибіркові компоненти ОПП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2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991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4348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55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ctr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00" marR="3100" marT="3100" marB="0" anchor="b">
                    <a:gradFill flip="none" rotWithShape="1">
                      <a:gsLst>
                        <a:gs pos="0">
                          <a:schemeClr val="accent6"/>
                        </a:gs>
                        <a:gs pos="63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91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54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E99718-88F3-2542-D26C-B8C7B68D4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8D9BEC69-B513-66C8-BEE3-017E4DB59A44}"/>
              </a:ext>
            </a:extLst>
          </p:cNvPr>
          <p:cNvSpPr txBox="1">
            <a:spLocks/>
          </p:cNvSpPr>
          <p:nvPr/>
        </p:nvSpPr>
        <p:spPr>
          <a:xfrm rot="16200000">
            <a:off x="-1334132" y="2906499"/>
            <a:ext cx="3514103" cy="540348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kumimoji="0" lang="uk-UA" altLang="uk-UA" sz="1100" b="1" i="0" u="none" strike="noStrike" kern="1200" cap="none" spc="0" normalizeH="0" baseline="0" dirty="0">
                <a:ln>
                  <a:noFill/>
                </a:ln>
                <a:solidFill>
                  <a:srgbClr val="585033"/>
                </a:solidFill>
                <a:effectLst/>
                <a:uLnTx/>
                <a:uFillTx/>
                <a:latin typeface="UAF Sans OnBoard Stencil" pitchFamily="2" charset="-52"/>
                <a:ea typeface="UAF Sans OnBoard Stencil" pitchFamily="2" charset="-52"/>
                <a:cs typeface="+mn-cs"/>
              </a:rPr>
              <a:t>Навчально-науковий інститут фізичної культури та спортивно-оздоровчих технологій</a:t>
            </a:r>
            <a:endParaRPr lang="uk-UA" sz="2400" b="1" dirty="0">
              <a:solidFill>
                <a:srgbClr val="585033"/>
              </a:solidFill>
              <a:latin typeface="Oswald" panose="020B0604020202020204" charset="-52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725828"/>
              </p:ext>
            </p:extLst>
          </p:nvPr>
        </p:nvGraphicFramePr>
        <p:xfrm>
          <a:off x="899593" y="267495"/>
          <a:ext cx="7776869" cy="460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8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198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50341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семестр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ctr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32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Обов'язкові компоненти ОПП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ctr">
                    <a:gradFill flip="none" rotWithShape="1">
                      <a:gsLst>
                        <a:gs pos="0">
                          <a:schemeClr val="accent2"/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32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32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Військові компоненти ОПП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ctr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32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32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Вибіркові компоненти ОПП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32"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3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Всього:</a:t>
                      </a:r>
                      <a:endParaRPr lang="uk-UA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600" u="none" strike="noStrike">
                          <a:effectLst/>
                        </a:rPr>
                        <a:t> </a:t>
                      </a:r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2951">
                <a:tc gridSpan="18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Програму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індивідуального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плану на 2 семестр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виконано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повному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обсязі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Начальник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навчально-наукового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інституту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спортивно-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оздоровчих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полковник                                                                                                          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Олександр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ПЕТРАЧКОВ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332"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205">
                <a:tc rowSpan="5" gridSpan="9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ПОГОДЖЕНО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Заступник начальника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навчально-наукового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інституту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спортивно-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оздоровчих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полковник                                                                                       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Андрій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КОРЕЦЬКИЙ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Курсант</a:t>
                      </a:r>
                      <a:b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205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8">
                  <a:txBody>
                    <a:bodyPr/>
                    <a:lstStyle/>
                    <a:p>
                      <a:pPr algn="l" fontAlgn="t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солдат                                                        Іван СИТНИК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207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8">
                  <a:txBody>
                    <a:bodyPr/>
                    <a:lstStyle/>
                    <a:p>
                      <a:pPr algn="l" fontAlgn="t"/>
                      <a:r>
                        <a:rPr lang="uk-UA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“____”  ______________ 20 ___ року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332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8">
                  <a:txBody>
                    <a:bodyPr/>
                    <a:lstStyle/>
                    <a:p>
                      <a:pPr algn="l" fontAlgn="t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064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ctr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332">
                <a:tc rowSpan="5" gridSpan="9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ПОГОДЖЕНО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навчальної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частини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навчально-наукового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інституту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спортивно-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оздоровчих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підполковник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Сергій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ПАРТИКА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015" marR="3015" marT="3015" marB="0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332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332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332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222">
                <a:tc gridSpan="9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uk-UA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5" marR="3015" marT="3015" marB="0" anchor="b">
                    <a:gradFill flip="none" rotWithShape="1">
                      <a:gsLst>
                        <a:gs pos="0">
                          <a:schemeClr val="accent6">
                            <a:lumMod val="67000"/>
                          </a:schemeClr>
                        </a:gs>
                        <a:gs pos="0">
                          <a:schemeClr val="accent6">
                            <a:lumMod val="97000"/>
                            <a:lumOff val="3000"/>
                          </a:schemeClr>
                        </a:gs>
                        <a:gs pos="19000">
                          <a:srgbClr val="BBB28C"/>
                        </a:gs>
                        <a:gs pos="94000">
                          <a:schemeClr val="accent6">
                            <a:lumMod val="60000"/>
                            <a:lumOff val="4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09269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22759</TotalTime>
  <Words>1522</Words>
  <Application>Microsoft Office PowerPoint</Application>
  <PresentationFormat>Екран (16:9)</PresentationFormat>
  <Paragraphs>438</Paragraphs>
  <Slides>15</Slides>
  <Notes>14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5" baseType="lpstr">
      <vt:lpstr>Arial</vt:lpstr>
      <vt:lpstr>Calibri</vt:lpstr>
      <vt:lpstr>Oswald</vt:lpstr>
      <vt:lpstr>Times New Roman</vt:lpstr>
      <vt:lpstr>Trebuchet MS</vt:lpstr>
      <vt:lpstr>UAF Sans</vt:lpstr>
      <vt:lpstr>UAF Sans OnBoard Stencil</vt:lpstr>
      <vt:lpstr>UAF Sans SemiBold</vt:lpstr>
      <vt:lpstr>Wingdings 3</vt:lpstr>
      <vt:lpstr>Грань</vt:lpstr>
      <vt:lpstr>Порядок вільного вибору освітніх компонентів та формування індивідуального навчального плану курсантами 1-курсу навчально-наукового інституту фізичної культури та спортивно-оздоровчих технологій</vt:lpstr>
      <vt:lpstr>Нормативні документи</vt:lpstr>
      <vt:lpstr>Закон України “Про освіту” Права та обов'язки здобувачі освіти  </vt:lpstr>
      <vt:lpstr>Презентація PowerPoint</vt:lpstr>
      <vt:lpstr> Наказ начальника Національного університету оборони України  № 516/нод від 25.09.24 Положення про організацію освітнього процесу у Національному університеті оборони України</vt:lpstr>
      <vt:lpstr>  Закон України  «Про освіту»</vt:lpstr>
      <vt:lpstr>Презентація PowerPoint</vt:lpstr>
      <vt:lpstr>Презентація PowerPoint</vt:lpstr>
      <vt:lpstr>Презентація PowerPoint</vt:lpstr>
      <vt:lpstr>Презентація PowerPoint</vt:lpstr>
      <vt:lpstr>    </vt:lpstr>
      <vt:lpstr>    </vt:lpstr>
      <vt:lpstr>    </vt:lpstr>
      <vt:lpstr>Презентація PowerPoint</vt:lpstr>
      <vt:lpstr>Презентація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TD</dc:creator>
  <cp:lastModifiedBy>Роман Шостак</cp:lastModifiedBy>
  <cp:revision>570</cp:revision>
  <cp:lastPrinted>2023-07-19T05:45:28Z</cp:lastPrinted>
  <dcterms:created xsi:type="dcterms:W3CDTF">2013-10-22T07:41:03Z</dcterms:created>
  <dcterms:modified xsi:type="dcterms:W3CDTF">2025-01-17T14:51:16Z</dcterms:modified>
</cp:coreProperties>
</file>